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22" Type="http://schemas.openxmlformats.org/officeDocument/2006/relationships/slide" Target="slides/slide17.xml"/><Relationship Id="rId10" Type="http://schemas.openxmlformats.org/officeDocument/2006/relationships/slide" Target="slides/slide5.xml"/><Relationship Id="rId21" Type="http://schemas.openxmlformats.org/officeDocument/2006/relationships/slide" Target="slides/slide16.xml"/><Relationship Id="rId13" Type="http://schemas.openxmlformats.org/officeDocument/2006/relationships/slide" Target="slides/slide8.xml"/><Relationship Id="rId24" Type="http://schemas.openxmlformats.org/officeDocument/2006/relationships/slide" Target="slides/slide19.xml"/><Relationship Id="rId12" Type="http://schemas.openxmlformats.org/officeDocument/2006/relationships/slide" Target="slides/slide7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095ffdab5f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1095ffdab5f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095ffdab5f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1095ffdab5f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095ffdab5f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1095ffdab5f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095ffdab5f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1095ffdab5f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095ffdab5f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1095ffdab5f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095ffdab5f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1095ffdab5f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095ffdab5f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1095ffdab5f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1095ffdab5f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1095ffdab5f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11263c277f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11263c277f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0f416db74e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0f416db74e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0951dbb2a0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0951dbb2a0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10951dbb2a0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10951dbb2a0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10951dbb2a0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10951dbb2a0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10951dbb2a0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10951dbb2a0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095ffdab5f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1095ffdab5f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1095ffdab5f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1095ffdab5f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095ffdab5f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1095ffdab5f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1095ffdab5f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1095ffdab5f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rgbClr val="000000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4.png"/><Relationship Id="rId4" Type="http://schemas.openxmlformats.org/officeDocument/2006/relationships/image" Target="../media/image21.png"/><Relationship Id="rId5" Type="http://schemas.openxmlformats.org/officeDocument/2006/relationships/image" Target="../media/image4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6.png"/><Relationship Id="rId4" Type="http://schemas.openxmlformats.org/officeDocument/2006/relationships/image" Target="../media/image29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6.png"/><Relationship Id="rId4" Type="http://schemas.openxmlformats.org/officeDocument/2006/relationships/image" Target="../media/image28.png"/><Relationship Id="rId5" Type="http://schemas.openxmlformats.org/officeDocument/2006/relationships/image" Target="../media/image3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5.png"/><Relationship Id="rId4" Type="http://schemas.openxmlformats.org/officeDocument/2006/relationships/image" Target="../media/image45.png"/><Relationship Id="rId5" Type="http://schemas.openxmlformats.org/officeDocument/2006/relationships/image" Target="../media/image3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0.png"/><Relationship Id="rId4" Type="http://schemas.openxmlformats.org/officeDocument/2006/relationships/image" Target="../media/image37.png"/><Relationship Id="rId5" Type="http://schemas.openxmlformats.org/officeDocument/2006/relationships/image" Target="../media/image42.png"/><Relationship Id="rId6" Type="http://schemas.openxmlformats.org/officeDocument/2006/relationships/image" Target="../media/image4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8.jpg"/><Relationship Id="rId4" Type="http://schemas.openxmlformats.org/officeDocument/2006/relationships/image" Target="../media/image4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3.png"/><Relationship Id="rId4" Type="http://schemas.openxmlformats.org/officeDocument/2006/relationships/image" Target="../media/image8.png"/><Relationship Id="rId5" Type="http://schemas.openxmlformats.org/officeDocument/2006/relationships/image" Target="../media/image1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7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Relationship Id="rId4" Type="http://schemas.openxmlformats.org/officeDocument/2006/relationships/image" Target="../media/image24.png"/><Relationship Id="rId11" Type="http://schemas.openxmlformats.org/officeDocument/2006/relationships/image" Target="../media/image6.png"/><Relationship Id="rId10" Type="http://schemas.openxmlformats.org/officeDocument/2006/relationships/image" Target="../media/image12.png"/><Relationship Id="rId12" Type="http://schemas.openxmlformats.org/officeDocument/2006/relationships/image" Target="../media/image2.png"/><Relationship Id="rId9" Type="http://schemas.openxmlformats.org/officeDocument/2006/relationships/image" Target="../media/image10.png"/><Relationship Id="rId5" Type="http://schemas.openxmlformats.org/officeDocument/2006/relationships/image" Target="../media/image5.png"/><Relationship Id="rId6" Type="http://schemas.openxmlformats.org/officeDocument/2006/relationships/image" Target="../media/image3.png"/><Relationship Id="rId7" Type="http://schemas.openxmlformats.org/officeDocument/2006/relationships/image" Target="../media/image4.png"/><Relationship Id="rId8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Relationship Id="rId4" Type="http://schemas.openxmlformats.org/officeDocument/2006/relationships/image" Target="../media/image19.png"/><Relationship Id="rId5" Type="http://schemas.openxmlformats.org/officeDocument/2006/relationships/image" Target="../media/image18.png"/><Relationship Id="rId6" Type="http://schemas.openxmlformats.org/officeDocument/2006/relationships/image" Target="../media/image25.png"/><Relationship Id="rId7" Type="http://schemas.openxmlformats.org/officeDocument/2006/relationships/image" Target="../media/image20.png"/><Relationship Id="rId8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" sz="3180"/>
              <a:t>Supervised Multi-topology Network</a:t>
            </a:r>
            <a:endParaRPr sz="318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" sz="3180"/>
              <a:t>Cross-diffusion for Population-driven Brain</a:t>
            </a:r>
            <a:endParaRPr sz="318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180"/>
              <a:t>Network Atlas Estimation</a:t>
            </a:r>
            <a:endParaRPr sz="3180"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Presented by Qazi Danish Ayub and Aiman Younas</a:t>
            </a:r>
            <a:endParaRPr sz="14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2"/>
          <p:cNvSpPr txBox="1"/>
          <p:nvPr>
            <p:ph type="title"/>
          </p:nvPr>
        </p:nvSpPr>
        <p:spPr>
          <a:xfrm>
            <a:off x="159300" y="1130825"/>
            <a:ext cx="8520600" cy="4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420">
                <a:solidFill>
                  <a:srgbClr val="00FFFF"/>
                </a:solidFill>
              </a:rPr>
              <a:t>Step-2 Normalization of the global topology for a specific class</a:t>
            </a:r>
            <a:endParaRPr sz="1420">
              <a:solidFill>
                <a:srgbClr val="00FFFF"/>
              </a:solidFill>
            </a:endParaRPr>
          </a:p>
        </p:txBody>
      </p:sp>
      <p:pic>
        <p:nvPicPr>
          <p:cNvPr id="139" name="Google Shape;13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8467" y="1760412"/>
            <a:ext cx="4423258" cy="124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98551" y="2931976"/>
            <a:ext cx="1060463" cy="958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48475" y="3890050"/>
            <a:ext cx="4423250" cy="958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050" y="1371775"/>
            <a:ext cx="4419601" cy="20104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2301" y="1330813"/>
            <a:ext cx="4311550" cy="20923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07799" y="1254627"/>
            <a:ext cx="3195500" cy="218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07175" y="3407150"/>
            <a:ext cx="6785575" cy="14409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3"/>
          <p:cNvSpPr txBox="1"/>
          <p:nvPr/>
        </p:nvSpPr>
        <p:spPr>
          <a:xfrm>
            <a:off x="186050" y="964150"/>
            <a:ext cx="7338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FF"/>
                </a:solidFill>
              </a:rPr>
              <a:t>Step 2: Normalization of the global topology matrix for a specific class</a:t>
            </a:r>
            <a:endParaRPr>
              <a:solidFill>
                <a:srgbClr val="00FFFF"/>
              </a:solidFill>
            </a:endParaRPr>
          </a:p>
        </p:txBody>
      </p:sp>
      <p:sp>
        <p:nvSpPr>
          <p:cNvPr id="151" name="Google Shape;151;p23"/>
          <p:cNvSpPr txBox="1"/>
          <p:nvPr/>
        </p:nvSpPr>
        <p:spPr>
          <a:xfrm>
            <a:off x="1135775" y="154575"/>
            <a:ext cx="56967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</a:rPr>
              <a:t>Class-specific supervised multi-topology network cross-diffusio</a:t>
            </a:r>
            <a:r>
              <a:rPr lang="en" sz="1900">
                <a:solidFill>
                  <a:srgbClr val="FFFFFF"/>
                </a:solidFill>
              </a:rPr>
              <a:t>n</a:t>
            </a:r>
            <a:endParaRPr sz="190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4"/>
          <p:cNvSpPr txBox="1"/>
          <p:nvPr>
            <p:ph type="title"/>
          </p:nvPr>
        </p:nvSpPr>
        <p:spPr>
          <a:xfrm>
            <a:off x="311700" y="445025"/>
            <a:ext cx="8199000" cy="42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FFFF"/>
                </a:solidFill>
              </a:rPr>
              <a:t>Step-3 Class-specific cross diffusion process</a:t>
            </a:r>
            <a:endParaRPr sz="1400">
              <a:solidFill>
                <a:srgbClr val="00FFFF"/>
              </a:solidFill>
            </a:endParaRPr>
          </a:p>
        </p:txBody>
      </p:sp>
      <p:pic>
        <p:nvPicPr>
          <p:cNvPr id="157" name="Google Shape;15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12" y="1490175"/>
            <a:ext cx="1218312" cy="261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897" y="1492300"/>
            <a:ext cx="2577800" cy="2474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84600" y="1492300"/>
            <a:ext cx="3985776" cy="2165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Experiments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25"/>
          <p:cNvSpPr txBox="1"/>
          <p:nvPr/>
        </p:nvSpPr>
        <p:spPr>
          <a:xfrm>
            <a:off x="352700" y="1060500"/>
            <a:ext cx="84795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FF"/>
                </a:solidFill>
              </a:rPr>
              <a:t>Dataset</a:t>
            </a:r>
            <a:endParaRPr>
              <a:solidFill>
                <a:srgbClr val="00FFFF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</a:pPr>
            <a:r>
              <a:rPr lang="en">
                <a:solidFill>
                  <a:schemeClr val="accent4"/>
                </a:solidFill>
              </a:rPr>
              <a:t>505 </a:t>
            </a:r>
            <a:r>
              <a:rPr lang="en">
                <a:solidFill>
                  <a:srgbClr val="00FFFF"/>
                </a:solidFill>
              </a:rPr>
              <a:t>functional connectomes (</a:t>
            </a:r>
            <a:r>
              <a:rPr lang="en">
                <a:solidFill>
                  <a:schemeClr val="accent4"/>
                </a:solidFill>
              </a:rPr>
              <a:t>266 ASD and 239 NC</a:t>
            </a:r>
            <a:r>
              <a:rPr lang="en">
                <a:solidFill>
                  <a:srgbClr val="00FFFF"/>
                </a:solidFill>
              </a:rPr>
              <a:t>) from the Autism Brain Imaging Data Exchange (ABIDE</a:t>
            </a:r>
            <a:r>
              <a:rPr baseline="30000" lang="en">
                <a:solidFill>
                  <a:srgbClr val="00FFFF"/>
                </a:solidFill>
              </a:rPr>
              <a:t>1</a:t>
            </a:r>
            <a:r>
              <a:rPr lang="en">
                <a:solidFill>
                  <a:srgbClr val="00FFFF"/>
                </a:solidFill>
              </a:rPr>
              <a:t>) preprocesses public dataset.</a:t>
            </a:r>
            <a:endParaRPr>
              <a:solidFill>
                <a:srgbClr val="00FFFF"/>
              </a:solidFill>
            </a:endParaRPr>
          </a:p>
        </p:txBody>
      </p:sp>
      <p:sp>
        <p:nvSpPr>
          <p:cNvPr id="166" name="Google Shape;166;p25"/>
          <p:cNvSpPr txBox="1"/>
          <p:nvPr/>
        </p:nvSpPr>
        <p:spPr>
          <a:xfrm>
            <a:off x="352700" y="2249825"/>
            <a:ext cx="82149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FF"/>
                </a:solidFill>
              </a:rPr>
              <a:t>Representativeness evaluation metric</a:t>
            </a:r>
            <a:endParaRPr>
              <a:solidFill>
                <a:srgbClr val="00FFFF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Frobenius distance d</a:t>
            </a:r>
            <a:r>
              <a:rPr baseline="-25000" lang="en">
                <a:solidFill>
                  <a:schemeClr val="dk1"/>
                </a:solidFill>
              </a:rPr>
              <a:t>F </a:t>
            </a:r>
            <a:r>
              <a:rPr lang="en">
                <a:solidFill>
                  <a:schemeClr val="dk1"/>
                </a:solidFill>
              </a:rPr>
              <a:t>between the estimated template </a:t>
            </a:r>
            <a:r>
              <a:rPr i="1" lang="en">
                <a:solidFill>
                  <a:schemeClr val="dk1"/>
                </a:solidFill>
              </a:rPr>
              <a:t>A </a:t>
            </a:r>
            <a:r>
              <a:rPr lang="en">
                <a:solidFill>
                  <a:schemeClr val="dk1"/>
                </a:solidFill>
              </a:rPr>
              <a:t>and each brain network X</a:t>
            </a:r>
            <a:r>
              <a:rPr baseline="-25000" lang="en">
                <a:solidFill>
                  <a:schemeClr val="dk1"/>
                </a:solidFill>
              </a:rPr>
              <a:t>i</a:t>
            </a:r>
            <a:r>
              <a:rPr baseline="30000" lang="en">
                <a:solidFill>
                  <a:schemeClr val="dk1"/>
                </a:solidFill>
              </a:rPr>
              <a:t>c </a:t>
            </a:r>
            <a:r>
              <a:rPr lang="en">
                <a:solidFill>
                  <a:schemeClr val="dk1"/>
                </a:solidFill>
              </a:rPr>
              <a:t>of subject </a:t>
            </a:r>
            <a:r>
              <a:rPr i="1" lang="en">
                <a:solidFill>
                  <a:schemeClr val="dk1"/>
                </a:solidFill>
              </a:rPr>
              <a:t>i </a:t>
            </a:r>
            <a:r>
              <a:rPr lang="en">
                <a:solidFill>
                  <a:schemeClr val="dk1"/>
                </a:solidFill>
              </a:rPr>
              <a:t> and averaged across subjects: 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67" name="Google Shape;16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16050" y="3167125"/>
            <a:ext cx="3172851" cy="671375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5"/>
          <p:cNvSpPr txBox="1"/>
          <p:nvPr/>
        </p:nvSpPr>
        <p:spPr>
          <a:xfrm>
            <a:off x="352700" y="3995100"/>
            <a:ext cx="7338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We evaluated </a:t>
            </a:r>
            <a:r>
              <a:rPr lang="en">
                <a:solidFill>
                  <a:srgbClr val="00FFFF"/>
                </a:solidFill>
              </a:rPr>
              <a:t>SM-Fusion</a:t>
            </a:r>
            <a:r>
              <a:rPr lang="en">
                <a:solidFill>
                  <a:schemeClr val="dk1"/>
                </a:solidFill>
              </a:rPr>
              <a:t> representativeness using </a:t>
            </a:r>
            <a:r>
              <a:rPr lang="en">
                <a:solidFill>
                  <a:schemeClr val="accent4"/>
                </a:solidFill>
              </a:rPr>
              <a:t>five-fold cross-validation.</a:t>
            </a:r>
            <a:endParaRPr>
              <a:solidFill>
                <a:schemeClr val="accent4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pic>
        <p:nvPicPr>
          <p:cNvPr id="174" name="Google Shape;17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3550" y="1269473"/>
            <a:ext cx="7248350" cy="353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7"/>
          <p:cNvSpPr txBox="1"/>
          <p:nvPr>
            <p:ph type="title"/>
          </p:nvPr>
        </p:nvSpPr>
        <p:spPr>
          <a:xfrm>
            <a:off x="311700" y="287050"/>
            <a:ext cx="8520600" cy="84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C) Identification of the discriminative connectional biomarker</a:t>
            </a:r>
            <a:endParaRPr/>
          </a:p>
        </p:txBody>
      </p:sp>
      <p:pic>
        <p:nvPicPr>
          <p:cNvPr id="180" name="Google Shape;18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898" y="1670025"/>
            <a:ext cx="3464499" cy="274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39550" y="1365225"/>
            <a:ext cx="2236625" cy="331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64319" y="1891694"/>
            <a:ext cx="3051475" cy="219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Neuro Biomarkers</a:t>
            </a:r>
            <a:endParaRPr/>
          </a:p>
        </p:txBody>
      </p:sp>
      <p:pic>
        <p:nvPicPr>
          <p:cNvPr id="188" name="Google Shape;18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175" y="1580650"/>
            <a:ext cx="3162475" cy="3199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35450" y="2289675"/>
            <a:ext cx="5997376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87784" y="2881699"/>
            <a:ext cx="6530465" cy="460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87775" y="3442048"/>
            <a:ext cx="6406849" cy="2988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197" name="Google Shape;197;p29"/>
          <p:cNvSpPr txBox="1"/>
          <p:nvPr/>
        </p:nvSpPr>
        <p:spPr>
          <a:xfrm>
            <a:off x="628850" y="1106400"/>
            <a:ext cx="7726500" cy="400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FF"/>
                </a:solidFill>
              </a:rPr>
              <a:t>Summary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98" name="Google Shape;198;p29"/>
          <p:cNvSpPr txBox="1"/>
          <p:nvPr/>
        </p:nvSpPr>
        <p:spPr>
          <a:xfrm>
            <a:off x="628850" y="2165575"/>
            <a:ext cx="7836300" cy="400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FF"/>
                </a:solidFill>
              </a:rPr>
              <a:t>Major findings</a:t>
            </a:r>
            <a:endParaRPr/>
          </a:p>
        </p:txBody>
      </p:sp>
      <p:sp>
        <p:nvSpPr>
          <p:cNvPr id="199" name="Google Shape;199;p29"/>
          <p:cNvSpPr txBox="1"/>
          <p:nvPr/>
        </p:nvSpPr>
        <p:spPr>
          <a:xfrm>
            <a:off x="628850" y="3997975"/>
            <a:ext cx="7836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FF"/>
                </a:solidFill>
              </a:rPr>
              <a:t>Future work </a:t>
            </a:r>
            <a:endParaRPr/>
          </a:p>
        </p:txBody>
      </p:sp>
      <p:sp>
        <p:nvSpPr>
          <p:cNvPr id="200" name="Google Shape;200;p29"/>
          <p:cNvSpPr txBox="1"/>
          <p:nvPr/>
        </p:nvSpPr>
        <p:spPr>
          <a:xfrm>
            <a:off x="592325" y="1339250"/>
            <a:ext cx="7872900" cy="615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SM-netFusion is the first framework for </a:t>
            </a:r>
            <a:r>
              <a:rPr lang="en">
                <a:solidFill>
                  <a:srgbClr val="FF00FF"/>
                </a:solidFill>
              </a:rPr>
              <a:t>supervised </a:t>
            </a:r>
            <a:r>
              <a:rPr lang="en">
                <a:solidFill>
                  <a:schemeClr val="dk1"/>
                </a:solidFill>
              </a:rPr>
              <a:t>network cross-diffusion based on graph topological measures for estimating a </a:t>
            </a:r>
            <a:r>
              <a:rPr lang="en">
                <a:solidFill>
                  <a:srgbClr val="FF00FF"/>
                </a:solidFill>
              </a:rPr>
              <a:t>representative </a:t>
            </a:r>
            <a:r>
              <a:rPr lang="en">
                <a:solidFill>
                  <a:schemeClr val="dk1"/>
                </a:solidFill>
              </a:rPr>
              <a:t>and </a:t>
            </a:r>
            <a:r>
              <a:rPr lang="en">
                <a:solidFill>
                  <a:srgbClr val="FF00FF"/>
                </a:solidFill>
              </a:rPr>
              <a:t>discriminative </a:t>
            </a:r>
            <a:r>
              <a:rPr lang="en">
                <a:solidFill>
                  <a:schemeClr val="dk1"/>
                </a:solidFill>
              </a:rPr>
              <a:t>brain network atlas.</a:t>
            </a:r>
            <a:endParaRPr/>
          </a:p>
        </p:txBody>
      </p:sp>
      <p:sp>
        <p:nvSpPr>
          <p:cNvPr id="201" name="Google Shape;201;p29"/>
          <p:cNvSpPr txBox="1"/>
          <p:nvPr/>
        </p:nvSpPr>
        <p:spPr>
          <a:xfrm>
            <a:off x="592325" y="1806600"/>
            <a:ext cx="764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1400"/>
              <a:buChar char="➔"/>
            </a:pPr>
            <a:r>
              <a:rPr lang="en">
                <a:solidFill>
                  <a:srgbClr val="00FF00"/>
                </a:solidFill>
              </a:rPr>
              <a:t>Outperformed both baseline and state of-of-the-art methods</a:t>
            </a:r>
            <a:endParaRPr/>
          </a:p>
        </p:txBody>
      </p:sp>
      <p:sp>
        <p:nvSpPr>
          <p:cNvPr id="202" name="Google Shape;202;p29"/>
          <p:cNvSpPr txBox="1"/>
          <p:nvPr/>
        </p:nvSpPr>
        <p:spPr>
          <a:xfrm>
            <a:off x="592325" y="3565775"/>
            <a:ext cx="8192700" cy="400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1400"/>
              <a:buChar char="+"/>
            </a:pPr>
            <a:r>
              <a:rPr lang="en">
                <a:solidFill>
                  <a:schemeClr val="dk1"/>
                </a:solidFill>
              </a:rPr>
              <a:t>Can be applied to brain networks derived from any neuroimaging modality </a:t>
            </a:r>
            <a:r>
              <a:rPr lang="en">
                <a:solidFill>
                  <a:srgbClr val="00FF00"/>
                </a:solidFill>
              </a:rPr>
              <a:t>&gt; </a:t>
            </a:r>
            <a:r>
              <a:rPr lang="en">
                <a:solidFill>
                  <a:srgbClr val="FF00FF"/>
                </a:solidFill>
              </a:rPr>
              <a:t>generic </a:t>
            </a:r>
            <a:r>
              <a:rPr lang="en">
                <a:solidFill>
                  <a:schemeClr val="dk1"/>
                </a:solidFill>
              </a:rPr>
              <a:t>method.</a:t>
            </a:r>
            <a:endParaRPr/>
          </a:p>
        </p:txBody>
      </p:sp>
      <p:sp>
        <p:nvSpPr>
          <p:cNvPr id="203" name="Google Shape;203;p29"/>
          <p:cNvSpPr txBox="1"/>
          <p:nvPr/>
        </p:nvSpPr>
        <p:spPr>
          <a:xfrm>
            <a:off x="610625" y="3135350"/>
            <a:ext cx="7836300" cy="615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1400"/>
              <a:buChar char="+"/>
            </a:pPr>
            <a:r>
              <a:rPr lang="en">
                <a:solidFill>
                  <a:schemeClr val="dk1"/>
                </a:solidFill>
              </a:rPr>
              <a:t>Spot connectional fingerprints of a disorder </a:t>
            </a:r>
            <a:r>
              <a:rPr lang="en">
                <a:solidFill>
                  <a:srgbClr val="00FF00"/>
                </a:solidFill>
              </a:rPr>
              <a:t>&gt;</a:t>
            </a:r>
            <a:r>
              <a:rPr lang="en">
                <a:solidFill>
                  <a:schemeClr val="dk1"/>
                </a:solidFill>
              </a:rPr>
              <a:t> helps clinicians </a:t>
            </a:r>
            <a:r>
              <a:rPr lang="en">
                <a:solidFill>
                  <a:srgbClr val="FF00FF"/>
                </a:solidFill>
              </a:rPr>
              <a:t>better interpret</a:t>
            </a:r>
            <a:r>
              <a:rPr lang="en">
                <a:solidFill>
                  <a:schemeClr val="dk1"/>
                </a:solidFill>
              </a:rPr>
              <a:t> the altered brain connections</a:t>
            </a:r>
            <a:endParaRPr/>
          </a:p>
        </p:txBody>
      </p:sp>
      <p:sp>
        <p:nvSpPr>
          <p:cNvPr id="204" name="Google Shape;204;p29"/>
          <p:cNvSpPr txBox="1"/>
          <p:nvPr/>
        </p:nvSpPr>
        <p:spPr>
          <a:xfrm>
            <a:off x="620300" y="2677700"/>
            <a:ext cx="7794300" cy="615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1400"/>
              <a:buChar char="+"/>
            </a:pPr>
            <a:r>
              <a:rPr lang="en">
                <a:solidFill>
                  <a:schemeClr val="dk1"/>
                </a:solidFill>
              </a:rPr>
              <a:t>Can be leveraged to design an </a:t>
            </a:r>
            <a:r>
              <a:rPr lang="en">
                <a:solidFill>
                  <a:srgbClr val="FF00FF"/>
                </a:solidFill>
              </a:rPr>
              <a:t>efficient feature selection</a:t>
            </a:r>
            <a:r>
              <a:rPr lang="en">
                <a:solidFill>
                  <a:schemeClr val="dk1"/>
                </a:solidFill>
              </a:rPr>
              <a:t> method </a:t>
            </a:r>
            <a:r>
              <a:rPr lang="en">
                <a:solidFill>
                  <a:srgbClr val="00FF00"/>
                </a:solidFill>
              </a:rPr>
              <a:t>&gt; </a:t>
            </a:r>
            <a:r>
              <a:rPr lang="en">
                <a:solidFill>
                  <a:schemeClr val="dk1"/>
                </a:solidFill>
              </a:rPr>
              <a:t>training predictive learners in network neuroscience</a:t>
            </a:r>
            <a:endParaRPr/>
          </a:p>
        </p:txBody>
      </p:sp>
      <p:sp>
        <p:nvSpPr>
          <p:cNvPr id="205" name="Google Shape;205;p29"/>
          <p:cNvSpPr txBox="1"/>
          <p:nvPr/>
        </p:nvSpPr>
        <p:spPr>
          <a:xfrm>
            <a:off x="622475" y="2398650"/>
            <a:ext cx="7726500" cy="400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1400"/>
              <a:buChar char="+"/>
            </a:pPr>
            <a:r>
              <a:rPr lang="en">
                <a:solidFill>
                  <a:schemeClr val="dk1"/>
                </a:solidFill>
              </a:rPr>
              <a:t>Supervised cross-diffusion process &gt; </a:t>
            </a:r>
            <a:r>
              <a:rPr lang="en">
                <a:solidFill>
                  <a:srgbClr val="FF00FF"/>
                </a:solidFill>
              </a:rPr>
              <a:t>handles </a:t>
            </a:r>
            <a:r>
              <a:rPr lang="en">
                <a:solidFill>
                  <a:schemeClr val="dk1"/>
                </a:solidFill>
              </a:rPr>
              <a:t>data heterogeneity</a:t>
            </a:r>
            <a:endParaRPr/>
          </a:p>
        </p:txBody>
      </p:sp>
      <p:sp>
        <p:nvSpPr>
          <p:cNvPr id="206" name="Google Shape;206;p29"/>
          <p:cNvSpPr txBox="1"/>
          <p:nvPr/>
        </p:nvSpPr>
        <p:spPr>
          <a:xfrm>
            <a:off x="595075" y="4295425"/>
            <a:ext cx="7933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Evaluate on larger connectomic datasets covering a diverse range of neurological disorders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</a:t>
            </a:r>
            <a:endParaRPr/>
          </a:p>
        </p:txBody>
      </p:sp>
      <p:sp>
        <p:nvSpPr>
          <p:cNvPr id="212" name="Google Shape;212;p30"/>
          <p:cNvSpPr txBox="1"/>
          <p:nvPr>
            <p:ph idx="1" type="body"/>
          </p:nvPr>
        </p:nvSpPr>
        <p:spPr>
          <a:xfrm>
            <a:off x="311700" y="1152475"/>
            <a:ext cx="8520600" cy="215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How </a:t>
            </a:r>
            <a:r>
              <a:rPr lang="en" sz="1900"/>
              <a:t>to visualise brain anatomy using graphs?</a:t>
            </a:r>
            <a:endParaRPr sz="1900"/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900"/>
              <a:t>How to use topological measurements to determine important regions?</a:t>
            </a:r>
            <a:endParaRPr sz="1900"/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900"/>
              <a:t>How to distinguish between a healthy and a non-healthy brain?</a:t>
            </a:r>
            <a:endParaRPr sz="1900"/>
          </a:p>
          <a:p>
            <a:pPr indent="0" lvl="0" marL="0" rtl="0" algn="just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9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Google Shape;217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8625" y="3322100"/>
            <a:ext cx="2070825" cy="173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Statement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188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General Context</a:t>
            </a:r>
            <a:endParaRPr b="1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Integrate a set of functional networks to define a unified brain network atlas.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9343" y="2370155"/>
            <a:ext cx="2680250" cy="165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11625" y="2519175"/>
            <a:ext cx="1661150" cy="107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91323" y="2229400"/>
            <a:ext cx="2198550" cy="1361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Previous methods</a:t>
            </a:r>
            <a:endParaRPr/>
          </a:p>
        </p:txBody>
      </p:sp>
      <p:sp>
        <p:nvSpPr>
          <p:cNvPr id="70" name="Google Shape;70;p15"/>
          <p:cNvSpPr txBox="1"/>
          <p:nvPr>
            <p:ph idx="1" type="body"/>
          </p:nvPr>
        </p:nvSpPr>
        <p:spPr>
          <a:xfrm>
            <a:off x="311700" y="1128275"/>
            <a:ext cx="7912500" cy="133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FF"/>
                </a:solidFill>
              </a:rPr>
              <a:t>Diffusive </a:t>
            </a:r>
            <a:r>
              <a:rPr lang="en">
                <a:solidFill>
                  <a:srgbClr val="00FFFF"/>
                </a:solidFill>
              </a:rPr>
              <a:t>shrinking</a:t>
            </a:r>
            <a:r>
              <a:rPr lang="en">
                <a:solidFill>
                  <a:srgbClr val="00FFFF"/>
                </a:solidFill>
              </a:rPr>
              <a:t> graphs(rekik et al, 2017):</a:t>
            </a:r>
            <a:endParaRPr>
              <a:solidFill>
                <a:srgbClr val="00FFFF"/>
              </a:solidFill>
            </a:endParaRPr>
          </a:p>
          <a:p>
            <a:pPr indent="-317182" lvl="0" marL="457200" rtl="0" algn="just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Introduced a </a:t>
            </a:r>
            <a:r>
              <a:rPr lang="en">
                <a:solidFill>
                  <a:srgbClr val="4A86E8"/>
                </a:solidFill>
              </a:rPr>
              <a:t>brain network atlas</a:t>
            </a:r>
            <a:r>
              <a:rPr lang="en"/>
              <a:t> from a population of both morphological and functional brain networks using diffusive-</a:t>
            </a:r>
            <a:r>
              <a:rPr lang="en"/>
              <a:t>striking</a:t>
            </a:r>
            <a:r>
              <a:rPr lang="en"/>
              <a:t> graph technique.</a:t>
            </a:r>
            <a:endParaRPr>
              <a:solidFill>
                <a:srgbClr val="00FFFF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15"/>
          <p:cNvSpPr txBox="1"/>
          <p:nvPr/>
        </p:nvSpPr>
        <p:spPr>
          <a:xfrm>
            <a:off x="262200" y="2162125"/>
            <a:ext cx="7912500" cy="10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00FFFF"/>
                </a:solidFill>
              </a:rPr>
              <a:t>netNorm(Dhifallah et al, 2019):</a:t>
            </a:r>
            <a:endParaRPr sz="1350">
              <a:solidFill>
                <a:srgbClr val="00FFFF"/>
              </a:solidFill>
            </a:endParaRPr>
          </a:p>
          <a:p>
            <a:pPr indent="-314325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350"/>
              <a:buChar char="●"/>
            </a:pPr>
            <a:r>
              <a:rPr lang="en" sz="1350">
                <a:solidFill>
                  <a:schemeClr val="lt2"/>
                </a:solidFill>
              </a:rPr>
              <a:t>Designed a sample selection technique followed up by a graph diffusion and fusion step to create a unified </a:t>
            </a:r>
            <a:r>
              <a:rPr lang="en" sz="1350">
                <a:solidFill>
                  <a:srgbClr val="4A86E8"/>
                </a:solidFill>
              </a:rPr>
              <a:t>brain network atlas.</a:t>
            </a:r>
            <a:endParaRPr sz="1350"/>
          </a:p>
        </p:txBody>
      </p:sp>
      <p:sp>
        <p:nvSpPr>
          <p:cNvPr id="72" name="Google Shape;72;p15"/>
          <p:cNvSpPr txBox="1"/>
          <p:nvPr/>
        </p:nvSpPr>
        <p:spPr>
          <a:xfrm>
            <a:off x="311700" y="3490825"/>
            <a:ext cx="7912500" cy="117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00FFFF"/>
                </a:solidFill>
              </a:rPr>
              <a:t>Brain network atlas-guided feature selection (NAGFS) method (Mihiri et al, 2020):</a:t>
            </a:r>
            <a:endParaRPr sz="1350">
              <a:solidFill>
                <a:srgbClr val="00FFFF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" sz="1350">
                <a:solidFill>
                  <a:schemeClr val="lt2"/>
                </a:solidFill>
              </a:rPr>
              <a:t>Estimated</a:t>
            </a:r>
            <a:r>
              <a:rPr lang="en" sz="1350">
                <a:solidFill>
                  <a:srgbClr val="00FFFF"/>
                </a:solidFill>
              </a:rPr>
              <a:t> </a:t>
            </a:r>
            <a:r>
              <a:rPr lang="en" sz="1350">
                <a:solidFill>
                  <a:srgbClr val="4A86E8"/>
                </a:solidFill>
              </a:rPr>
              <a:t>a brain network atlas</a:t>
            </a:r>
            <a:r>
              <a:rPr lang="en" sz="1350">
                <a:solidFill>
                  <a:schemeClr val="lt2"/>
                </a:solidFill>
              </a:rPr>
              <a:t>-guided feature selection (NAFGS) method to differentiate the healthy from the disordered brain connectome</a:t>
            </a:r>
            <a:r>
              <a:rPr lang="en" sz="1800">
                <a:solidFill>
                  <a:schemeClr val="lt2"/>
                </a:solidFill>
              </a:rPr>
              <a:t>.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Limitations</a:t>
            </a:r>
            <a:endParaRPr/>
          </a:p>
        </p:txBody>
      </p:sp>
      <p:pic>
        <p:nvPicPr>
          <p:cNvPr id="78" name="Google Shape;7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9775" y="2571751"/>
            <a:ext cx="2749225" cy="1629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03619" y="3165269"/>
            <a:ext cx="2956900" cy="88655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6"/>
          <p:cNvSpPr txBox="1"/>
          <p:nvPr/>
        </p:nvSpPr>
        <p:spPr>
          <a:xfrm>
            <a:off x="542275" y="976500"/>
            <a:ext cx="723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-All the methods have </a:t>
            </a:r>
            <a:r>
              <a:rPr lang="en">
                <a:solidFill>
                  <a:schemeClr val="dk1"/>
                </a:solidFill>
              </a:rPr>
              <a:t>relied</a:t>
            </a:r>
            <a:r>
              <a:rPr lang="en">
                <a:solidFill>
                  <a:schemeClr val="dk1"/>
                </a:solidFill>
              </a:rPr>
              <a:t> on Similar network Fusion techniques(SNF)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81" name="Google Shape;81;p16"/>
          <p:cNvSpPr txBox="1"/>
          <p:nvPr/>
        </p:nvSpPr>
        <p:spPr>
          <a:xfrm>
            <a:off x="542275" y="1281750"/>
            <a:ext cx="6256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-Non-linearly diffuses and fuses brain network without considering their heterogeneous distribution.</a:t>
            </a:r>
            <a:endParaRPr/>
          </a:p>
        </p:txBody>
      </p:sp>
      <p:sp>
        <p:nvSpPr>
          <p:cNvPr id="82" name="Google Shape;82;p16"/>
          <p:cNvSpPr txBox="1"/>
          <p:nvPr/>
        </p:nvSpPr>
        <p:spPr>
          <a:xfrm>
            <a:off x="542275" y="1813375"/>
            <a:ext cx="6867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-Diffusion and Fusion techniques are implemented in fully unsupervised manner.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 txBox="1"/>
          <p:nvPr/>
        </p:nvSpPr>
        <p:spPr>
          <a:xfrm>
            <a:off x="406750" y="950525"/>
            <a:ext cx="7868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</a:rPr>
              <a:t>Supervised </a:t>
            </a:r>
            <a:r>
              <a:rPr lang="en">
                <a:solidFill>
                  <a:srgbClr val="FFFFFF"/>
                </a:solidFill>
              </a:rPr>
              <a:t>network cross-diffusion </a:t>
            </a:r>
            <a:r>
              <a:rPr lang="en">
                <a:solidFill>
                  <a:srgbClr val="FFFFFF"/>
                </a:solidFill>
              </a:rPr>
              <a:t>baked</a:t>
            </a:r>
            <a:r>
              <a:rPr lang="en">
                <a:solidFill>
                  <a:srgbClr val="FFFFFF"/>
                </a:solidFill>
              </a:rPr>
              <a:t> on graph topological measures (SM-netFusion) by enhancing the non-linear fusion process using a weighted mixture of </a:t>
            </a:r>
            <a:r>
              <a:rPr lang="en">
                <a:solidFill>
                  <a:srgbClr val="FF00FF"/>
                </a:solidFill>
              </a:rPr>
              <a:t>multi-topological measures</a:t>
            </a:r>
            <a:r>
              <a:rPr lang="en">
                <a:solidFill>
                  <a:srgbClr val="FFFFFF"/>
                </a:solidFill>
              </a:rPr>
              <a:t>.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88" name="Google Shape;88;p17"/>
          <p:cNvSpPr txBox="1"/>
          <p:nvPr/>
        </p:nvSpPr>
        <p:spPr>
          <a:xfrm>
            <a:off x="311550" y="1607975"/>
            <a:ext cx="7965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By clustering similar functional brain networks into non-overlapping subspaces using </a:t>
            </a:r>
            <a:r>
              <a:rPr lang="en">
                <a:solidFill>
                  <a:schemeClr val="dk1"/>
                </a:solidFill>
              </a:rPr>
              <a:t>multiple</a:t>
            </a:r>
            <a:r>
              <a:rPr lang="en">
                <a:solidFill>
                  <a:schemeClr val="dk1"/>
                </a:solidFill>
              </a:rPr>
              <a:t> kernels, we can capture potential data distribution heterogeneity with different bandwidths.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89" name="Google Shape;89;p17"/>
          <p:cNvSpPr txBox="1"/>
          <p:nvPr/>
        </p:nvSpPr>
        <p:spPr>
          <a:xfrm>
            <a:off x="540925" y="2077875"/>
            <a:ext cx="4643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00"/>
                </a:solidFill>
              </a:rPr>
              <a:t>(+) Handles data heterogeneity at different </a:t>
            </a:r>
            <a:r>
              <a:rPr lang="en">
                <a:solidFill>
                  <a:srgbClr val="00FF00"/>
                </a:solidFill>
              </a:rPr>
              <a:t>bandwidths</a:t>
            </a:r>
            <a:r>
              <a:rPr lang="en">
                <a:solidFill>
                  <a:srgbClr val="00FF00"/>
                </a:solidFill>
              </a:rPr>
              <a:t>.</a:t>
            </a:r>
            <a:endParaRPr>
              <a:solidFill>
                <a:srgbClr val="00FF00"/>
              </a:solidFill>
            </a:endParaRPr>
          </a:p>
        </p:txBody>
      </p:sp>
      <p:sp>
        <p:nvSpPr>
          <p:cNvPr id="90" name="Google Shape;90;p17"/>
          <p:cNvSpPr txBox="1"/>
          <p:nvPr/>
        </p:nvSpPr>
        <p:spPr>
          <a:xfrm>
            <a:off x="291775" y="2653925"/>
            <a:ext cx="7683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1400"/>
              <a:buChar char="●"/>
            </a:pPr>
            <a:r>
              <a:rPr lang="en">
                <a:solidFill>
                  <a:srgbClr val="00FF00"/>
                </a:solidFill>
              </a:rPr>
              <a:t>Supervisedly </a:t>
            </a:r>
            <a:r>
              <a:rPr lang="en">
                <a:solidFill>
                  <a:schemeClr val="dk1"/>
                </a:solidFill>
              </a:rPr>
              <a:t>learn a weighted combination of multi-topological measures which nicely characterize both local and global relationships 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91" name="Google Shape;91;p17"/>
          <p:cNvSpPr txBox="1"/>
          <p:nvPr/>
        </p:nvSpPr>
        <p:spPr>
          <a:xfrm>
            <a:off x="518300" y="3112125"/>
            <a:ext cx="6231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00"/>
                </a:solidFill>
              </a:rPr>
              <a:t>(+) preverves the </a:t>
            </a:r>
            <a:r>
              <a:rPr lang="en">
                <a:solidFill>
                  <a:srgbClr val="00FF00"/>
                </a:solidFill>
              </a:rPr>
              <a:t>heterogeneous</a:t>
            </a:r>
            <a:r>
              <a:rPr lang="en">
                <a:solidFill>
                  <a:srgbClr val="00FF00"/>
                </a:solidFill>
              </a:rPr>
              <a:t> distribution of the data in a specific class.</a:t>
            </a:r>
            <a:endParaRPr>
              <a:solidFill>
                <a:srgbClr val="00FF00"/>
              </a:solidFill>
            </a:endParaRPr>
          </a:p>
        </p:txBody>
      </p:sp>
      <p:sp>
        <p:nvSpPr>
          <p:cNvPr id="92" name="Google Shape;92;p17"/>
          <p:cNvSpPr txBox="1"/>
          <p:nvPr/>
        </p:nvSpPr>
        <p:spPr>
          <a:xfrm>
            <a:off x="518300" y="3356075"/>
            <a:ext cx="7505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00"/>
                </a:solidFill>
              </a:rPr>
              <a:t>(+) Improves the representativeness and </a:t>
            </a:r>
            <a:r>
              <a:rPr lang="en">
                <a:solidFill>
                  <a:srgbClr val="00FF00"/>
                </a:solidFill>
              </a:rPr>
              <a:t>centeredness</a:t>
            </a:r>
            <a:r>
              <a:rPr lang="en">
                <a:solidFill>
                  <a:srgbClr val="00FF00"/>
                </a:solidFill>
              </a:rPr>
              <a:t> of the estimated multi-topology BNA</a:t>
            </a:r>
            <a:endParaRPr>
              <a:solidFill>
                <a:srgbClr val="00FF00"/>
              </a:solidFill>
            </a:endParaRPr>
          </a:p>
        </p:txBody>
      </p:sp>
      <p:sp>
        <p:nvSpPr>
          <p:cNvPr id="93" name="Google Shape;93;p17"/>
          <p:cNvSpPr txBox="1"/>
          <p:nvPr/>
        </p:nvSpPr>
        <p:spPr>
          <a:xfrm>
            <a:off x="1284700" y="214025"/>
            <a:ext cx="54258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4A86E8"/>
                </a:solidFill>
              </a:rPr>
              <a:t>Proposed </a:t>
            </a:r>
            <a:r>
              <a:rPr lang="en" sz="2500">
                <a:solidFill>
                  <a:srgbClr val="00FFFF"/>
                </a:solidFill>
              </a:rPr>
              <a:t>SM-netFusion </a:t>
            </a:r>
            <a:r>
              <a:rPr lang="en" sz="2500">
                <a:solidFill>
                  <a:srgbClr val="4A86E8"/>
                </a:solidFill>
              </a:rPr>
              <a:t>Framework</a:t>
            </a:r>
            <a:endParaRPr sz="2500">
              <a:solidFill>
                <a:srgbClr val="4A86E8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225" y="1048725"/>
            <a:ext cx="2721874" cy="377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41099" y="1048725"/>
            <a:ext cx="3103810" cy="377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96250" y="1048725"/>
            <a:ext cx="3103800" cy="3698262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8"/>
          <p:cNvSpPr txBox="1"/>
          <p:nvPr/>
        </p:nvSpPr>
        <p:spPr>
          <a:xfrm>
            <a:off x="1284700" y="214025"/>
            <a:ext cx="54258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4A86E8"/>
                </a:solidFill>
              </a:rPr>
              <a:t>Proposed </a:t>
            </a:r>
            <a:r>
              <a:rPr lang="en" sz="2500">
                <a:solidFill>
                  <a:srgbClr val="00FFFF"/>
                </a:solidFill>
              </a:rPr>
              <a:t>SM-netFusion </a:t>
            </a:r>
            <a:r>
              <a:rPr lang="en" sz="2500">
                <a:solidFill>
                  <a:srgbClr val="4A86E8"/>
                </a:solidFill>
              </a:rPr>
              <a:t>Framework</a:t>
            </a:r>
            <a:endParaRPr sz="2500">
              <a:solidFill>
                <a:srgbClr val="4A86E8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"/>
          <p:cNvSpPr txBox="1"/>
          <p:nvPr>
            <p:ph type="title"/>
          </p:nvPr>
        </p:nvSpPr>
        <p:spPr>
          <a:xfrm>
            <a:off x="311700" y="445025"/>
            <a:ext cx="8520600" cy="90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406400" lvl="0" marL="457200" rtl="0" algn="ctr">
              <a:spcBef>
                <a:spcPts val="0"/>
              </a:spcBef>
              <a:spcAft>
                <a:spcPts val="0"/>
              </a:spcAft>
              <a:buSzPts val="2800"/>
              <a:buAutoNum type="alphaUcParenR"/>
            </a:pPr>
            <a:r>
              <a:rPr lang="en"/>
              <a:t>Class-specific feature extraction and clustering</a:t>
            </a:r>
            <a:endParaRPr/>
          </a:p>
        </p:txBody>
      </p:sp>
      <p:pic>
        <p:nvPicPr>
          <p:cNvPr id="107" name="Google Shape;10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549" y="1505825"/>
            <a:ext cx="1997999" cy="2692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78450" y="3726300"/>
            <a:ext cx="1593437" cy="90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31284" y="1655551"/>
            <a:ext cx="1940415" cy="2073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60975" y="1911685"/>
            <a:ext cx="1940425" cy="1881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72000" y="2416575"/>
            <a:ext cx="868225" cy="7008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440225" y="1119350"/>
            <a:ext cx="1641350" cy="116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657527" y="2285127"/>
            <a:ext cx="1265025" cy="12468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148050" y="1207533"/>
            <a:ext cx="1822875" cy="12090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337172" y="2571747"/>
            <a:ext cx="1265028" cy="116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9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044707" y="3351713"/>
            <a:ext cx="1504517" cy="1539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0"/>
          <p:cNvSpPr txBox="1"/>
          <p:nvPr>
            <p:ph type="title"/>
          </p:nvPr>
        </p:nvSpPr>
        <p:spPr>
          <a:xfrm>
            <a:off x="311700" y="445025"/>
            <a:ext cx="8520600" cy="90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B) Class-specific supervised multi-topology network cross-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diffusion</a:t>
            </a:r>
            <a:endParaRPr/>
          </a:p>
        </p:txBody>
      </p:sp>
      <p:pic>
        <p:nvPicPr>
          <p:cNvPr id="122" name="Google Shape;12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000" y="1353375"/>
            <a:ext cx="8839199" cy="29551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803" y="1961200"/>
            <a:ext cx="1338700" cy="2800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14678" y="1765363"/>
            <a:ext cx="1338700" cy="32057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97475" y="1700525"/>
            <a:ext cx="2091625" cy="1796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80769" y="1820575"/>
            <a:ext cx="3721250" cy="67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197207" y="2705825"/>
            <a:ext cx="3688392" cy="67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170012" y="3591075"/>
            <a:ext cx="3742775" cy="678325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188850" y="1221125"/>
            <a:ext cx="5654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FF"/>
                </a:solidFill>
              </a:rPr>
              <a:t>Step 1: Class-specific multi-topology brain network </a:t>
            </a:r>
            <a:r>
              <a:rPr lang="en">
                <a:solidFill>
                  <a:srgbClr val="00FFFF"/>
                </a:solidFill>
              </a:rPr>
              <a:t>construction</a:t>
            </a:r>
            <a:r>
              <a:rPr lang="en">
                <a:solidFill>
                  <a:srgbClr val="00FFFF"/>
                </a:solidFill>
              </a:rPr>
              <a:t> </a:t>
            </a:r>
            <a:endParaRPr>
              <a:solidFill>
                <a:srgbClr val="00FFFF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